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09B70B-A57E-4A90-AF29-77EB7364AE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F786A4-E793-4417-9C7B-8ADC448FE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4F7E36-BFB7-4B3C-AD8F-B87D2CA372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0CAAE-0C23-4B0C-9E75-BA12725DC9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588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626E71-22E1-4CDC-9B3E-83F15656B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0AE29C-29A0-4DD8-A19B-CEF4844C8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F9361E-28DD-4950-9F51-F18F25621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EF39C-13B0-40EA-80A0-ACB71D6A1A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363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C80CA-2273-4949-9961-84001DB18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6FC2A1-10C3-487C-AF4A-2D9CF2FB6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C15B8E-5B57-4322-A287-4A3D57793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F87EE-9845-4907-A9AE-61B4F332F6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838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EA1BE2-39B0-4921-9507-5420F8FC88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21EEA9-7869-4C0C-9EAE-321F4E315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5F7A09-A63F-4DD2-A8D2-EA1ADF15AB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FAC7E-9CCC-4D5C-9B4C-CFBCAFAB14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356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7EBD4C-9AB7-429D-82C3-B034BD508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F313A2-14BE-41EF-A550-92CA8FEC8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8AD3D3-3DC2-4AA3-9D7A-73254699C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E2BF33-1C5A-4202-91D7-0948BC23F2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714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8FFBCD-504D-4625-858F-4EB6F077C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B0EB98-6538-4D4A-9E87-BBB15920EF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CD9149-E419-47F6-8796-62661F666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35C4E-E97E-470B-8414-2DE3E259AC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599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112404-0FF5-49FD-9BD2-AE17C65AE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B68E75-ABF3-4E3D-9DBC-4149F1A92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9343089-A672-405D-A2DD-46128AF3A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876B8-6C53-4741-9BEA-636991DFD2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280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CEDB690-6E02-4CEA-94B1-E0EF6734A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5E735C-D0AF-45DB-ABC5-05BBD68B1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1019CA-F67D-40F3-AA64-4346AE8AF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B8FE4-5540-47E6-B291-B69F3E458E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861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5EF647-7A7F-4CA5-B94B-9316FDE17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A8F7E7-C09D-4037-96CC-ED8B81DDC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DA04A1-75F5-4F39-92A0-E8A7A7699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BD17D-B85B-4736-9061-3441488CCF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560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516679-F553-4D34-9B1E-7223E9084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C3807F-E8C8-4663-9A9A-80D76FE7A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876CB8-82D8-4F23-BA38-8789D3E57D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BC48A-65DD-4493-865A-DAC860B475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096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8AC9D-F60A-4CC1-80CC-0145429C4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B510ED-712A-42EC-B6FA-6A636DA46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FA2C3-1857-447A-8E04-B1610E6087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04B0A-EA14-4300-B917-ECF4773A40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378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3AB678-6C4E-47BD-B9D9-8575EFA1AB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F94102-27F5-4C43-8266-57F8A364D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BD4272-FF7F-4AA8-83C5-2735B7A09D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D19AA2-B7E8-4328-8631-FF3BEC1435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3D6BE9-C712-475F-94E0-5600983F14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1BEB94A-4ADE-4E53-B6A9-04331FC273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AC313BEE-4F13-4AF7-B9C0-6ED9EBB69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8991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AutoShape 7">
            <a:extLst>
              <a:ext uri="{FF2B5EF4-FFF2-40B4-BE49-F238E27FC236}">
                <a16:creationId xmlns:a16="http://schemas.microsoft.com/office/drawing/2014/main" id="{7FF714A8-C692-4CD8-BFBF-D5DA9A2F1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429000"/>
            <a:ext cx="685800" cy="1143000"/>
          </a:xfrm>
          <a:prstGeom prst="wedgeRectCallout">
            <a:avLst>
              <a:gd name="adj1" fmla="val -187037"/>
              <a:gd name="adj2" fmla="val 76667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40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填寫完畢後儲存後送出</a:t>
            </a:r>
            <a:endParaRPr lang="zh-TW" altLang="en-US" sz="1400"/>
          </a:p>
        </p:txBody>
      </p:sp>
      <p:sp>
        <p:nvSpPr>
          <p:cNvPr id="2052" name="AutoShape 6">
            <a:extLst>
              <a:ext uri="{FF2B5EF4-FFF2-40B4-BE49-F238E27FC236}">
                <a16:creationId xmlns:a16="http://schemas.microsoft.com/office/drawing/2014/main" id="{B2870FBE-752E-4E03-8304-4319DC050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438400"/>
            <a:ext cx="838200" cy="990600"/>
          </a:xfrm>
          <a:prstGeom prst="wedgeRectCallout">
            <a:avLst>
              <a:gd name="adj1" fmla="val -153218"/>
              <a:gd name="adj2" fmla="val 44389"/>
            </a:avLst>
          </a:prstGeom>
          <a:solidFill>
            <a:srgbClr val="FFFFFF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40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依照所請假別提出申請</a:t>
            </a:r>
            <a:endParaRPr lang="zh-TW" altLang="en-US" sz="14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D42014B-D0CF-41A3-9DAA-9D697A0FA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00400"/>
            <a:ext cx="1066800" cy="30480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54" name="Rectangle 8">
            <a:extLst>
              <a:ext uri="{FF2B5EF4-FFF2-40B4-BE49-F238E27FC236}">
                <a16:creationId xmlns:a16="http://schemas.microsoft.com/office/drawing/2014/main" id="{F29F15F9-9847-4F62-A41D-4AE7A087C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5563"/>
            <a:ext cx="9144000" cy="1190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差勤與補課系統</a:t>
            </a:r>
          </a:p>
          <a:p>
            <a:pPr algn="ctr" eaLnBrk="1" hangingPunct="1"/>
            <a:endParaRPr lang="zh-TW" altLang="en-US" sz="2000"/>
          </a:p>
          <a:p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進入人事系統點選出差單申請，選擇出差日期及其他紅色字體項目 後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儲存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送出</a:t>
            </a:r>
            <a:endParaRPr lang="zh-TW" altLang="en-US" sz="1600"/>
          </a:p>
          <a:p>
            <a:pPr algn="ctr"/>
            <a:endParaRPr lang="en-US" altLang="zh-TW" sz="1600"/>
          </a:p>
        </p:txBody>
      </p:sp>
      <p:sp>
        <p:nvSpPr>
          <p:cNvPr id="2055" name="Rectangle 11">
            <a:extLst>
              <a:ext uri="{FF2B5EF4-FFF2-40B4-BE49-F238E27FC236}">
                <a16:creationId xmlns:a16="http://schemas.microsoft.com/office/drawing/2014/main" id="{E01DC76C-5EFC-47FF-AC36-90ECEC18F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762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56" name="Rectangle 12">
            <a:extLst>
              <a:ext uri="{FF2B5EF4-FFF2-40B4-BE49-F238E27FC236}">
                <a16:creationId xmlns:a16="http://schemas.microsoft.com/office/drawing/2014/main" id="{B7A808F2-E9BE-48F8-AF25-AF3BABB02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>
            <a:extLst>
              <a:ext uri="{FF2B5EF4-FFF2-40B4-BE49-F238E27FC236}">
                <a16:creationId xmlns:a16="http://schemas.microsoft.com/office/drawing/2014/main" id="{9C226722-3A98-4B97-8049-A0F781D96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8915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文字方塊 4">
            <a:extLst>
              <a:ext uri="{FF2B5EF4-FFF2-40B4-BE49-F238E27FC236}">
                <a16:creationId xmlns:a16="http://schemas.microsoft.com/office/drawing/2014/main" id="{8BFD2BC2-C920-451F-A7D8-62B842DC2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899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5.3.1</a:t>
            </a:r>
            <a:r>
              <a:rPr lang="zh-TW" altLang="en-US"/>
              <a:t> 若已確認補課日期，則進入假單查詢詢畫面內，點選補課單申請  </a:t>
            </a:r>
          </a:p>
        </p:txBody>
      </p:sp>
      <p:sp>
        <p:nvSpPr>
          <p:cNvPr id="11268" name="AutoShape 5">
            <a:extLst>
              <a:ext uri="{FF2B5EF4-FFF2-40B4-BE49-F238E27FC236}">
                <a16:creationId xmlns:a16="http://schemas.microsoft.com/office/drawing/2014/main" id="{D41E58EB-68C5-488E-894A-EB92D7E1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62200"/>
            <a:ext cx="1143000" cy="762000"/>
          </a:xfrm>
          <a:prstGeom prst="wedgeRectCallout">
            <a:avLst>
              <a:gd name="adj1" fmla="val -90556"/>
              <a:gd name="adj2" fmla="val 113125"/>
            </a:avLst>
          </a:prstGeom>
          <a:solidFill>
            <a:srgbClr val="FFFFFF">
              <a:alpha val="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點選補課單申請</a:t>
            </a:r>
            <a:endParaRPr lang="zh-TW" altLang="en-US" sz="900"/>
          </a:p>
          <a:p>
            <a:endParaRPr lang="en-US" altLang="zh-TW"/>
          </a:p>
        </p:txBody>
      </p:sp>
      <p:sp>
        <p:nvSpPr>
          <p:cNvPr id="11269" name="Rectangle 6">
            <a:extLst>
              <a:ext uri="{FF2B5EF4-FFF2-40B4-BE49-F238E27FC236}">
                <a16:creationId xmlns:a16="http://schemas.microsoft.com/office/drawing/2014/main" id="{AC29B215-431C-466D-B40D-1AF4DCABA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581400"/>
            <a:ext cx="609600" cy="152400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>
            <a:extLst>
              <a:ext uri="{FF2B5EF4-FFF2-40B4-BE49-F238E27FC236}">
                <a16:creationId xmlns:a16="http://schemas.microsoft.com/office/drawing/2014/main" id="{B6F9A334-8CB7-48D0-AECC-95A07B5492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096000"/>
          </a:xfrm>
          <a:noFill/>
        </p:spPr>
      </p:pic>
      <p:sp>
        <p:nvSpPr>
          <p:cNvPr id="12291" name="文字方塊 4">
            <a:extLst>
              <a:ext uri="{FF2B5EF4-FFF2-40B4-BE49-F238E27FC236}">
                <a16:creationId xmlns:a16="http://schemas.microsoft.com/office/drawing/2014/main" id="{82746795-8C2A-4AE6-A4CE-B819C3229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5.3.2</a:t>
            </a:r>
            <a:r>
              <a:rPr lang="zh-TW" altLang="en-US"/>
              <a:t>  填寫上回未確定之補課日期後，點選補課確認儲存即完成補課動作 </a:t>
            </a:r>
          </a:p>
        </p:txBody>
      </p:sp>
      <p:sp>
        <p:nvSpPr>
          <p:cNvPr id="12292" name="Rectangle 6">
            <a:extLst>
              <a:ext uri="{FF2B5EF4-FFF2-40B4-BE49-F238E27FC236}">
                <a16:creationId xmlns:a16="http://schemas.microsoft.com/office/drawing/2014/main" id="{036B4242-B966-494E-A840-D6354D0B3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733800"/>
            <a:ext cx="1066800" cy="152400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>
            <a:extLst>
              <a:ext uri="{FF2B5EF4-FFF2-40B4-BE49-F238E27FC236}">
                <a16:creationId xmlns:a16="http://schemas.microsoft.com/office/drawing/2014/main" id="{60E0A1CF-4D10-4811-8F4D-269C63306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8534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>
            <a:extLst>
              <a:ext uri="{FF2B5EF4-FFF2-40B4-BE49-F238E27FC236}">
                <a16:creationId xmlns:a16="http://schemas.microsoft.com/office/drawing/2014/main" id="{70D0F46A-35D3-430C-8F39-356D499A7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800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/>
              <a:t>2</a:t>
            </a:r>
            <a:r>
              <a:rPr lang="en-US" altLang="zh-TW"/>
              <a:t>.</a:t>
            </a:r>
            <a:r>
              <a:rPr lang="zh-TW" altLang="en-US"/>
              <a:t>送簽後於列印假單畫面點選填寫</a:t>
            </a:r>
            <a:r>
              <a:rPr lang="zh-TW" altLang="en-US">
                <a:solidFill>
                  <a:srgbClr val="FF0000"/>
                </a:solidFill>
              </a:rPr>
              <a:t>補課單申請</a:t>
            </a:r>
          </a:p>
        </p:txBody>
      </p:sp>
      <p:sp>
        <p:nvSpPr>
          <p:cNvPr id="3076" name="AutoShape 6">
            <a:extLst>
              <a:ext uri="{FF2B5EF4-FFF2-40B4-BE49-F238E27FC236}">
                <a16:creationId xmlns:a16="http://schemas.microsoft.com/office/drawing/2014/main" id="{52CDB493-F768-42A0-9D83-8218C36A6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81400"/>
            <a:ext cx="838200" cy="762000"/>
          </a:xfrm>
          <a:prstGeom prst="wedgeRectCallout">
            <a:avLst>
              <a:gd name="adj1" fmla="val -116287"/>
              <a:gd name="adj2" fmla="val 49792"/>
            </a:avLst>
          </a:prstGeom>
          <a:solidFill>
            <a:schemeClr val="accent1">
              <a:alpha val="0"/>
            </a:schemeClr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點選此處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5777873B-E8C5-482E-9940-5C6B4CCDE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8915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6">
            <a:extLst>
              <a:ext uri="{FF2B5EF4-FFF2-40B4-BE49-F238E27FC236}">
                <a16:creationId xmlns:a16="http://schemas.microsoft.com/office/drawing/2014/main" id="{167B368C-7ACE-4898-A262-2F3BEA3C0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581400"/>
            <a:ext cx="609600" cy="15240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DEE32DC6-ACEF-4661-9029-8EC97D125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62200"/>
            <a:ext cx="1143000" cy="762000"/>
          </a:xfrm>
          <a:prstGeom prst="wedgeRectCallout">
            <a:avLst>
              <a:gd name="adj1" fmla="val -90556"/>
              <a:gd name="adj2" fmla="val 113125"/>
            </a:avLst>
          </a:prstGeom>
          <a:solidFill>
            <a:srgbClr val="FFFFFF">
              <a:alpha val="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點選補課單申請</a:t>
            </a:r>
            <a:endParaRPr lang="zh-TW" altLang="en-US" sz="900"/>
          </a:p>
          <a:p>
            <a:endParaRPr lang="en-US" altLang="zh-TW"/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AE8EE719-E7C1-4330-BCAF-42B5581F0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223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出差單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送簽後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再點選一次出差單申請查詢，點選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補課單申請</a:t>
            </a:r>
            <a:endParaRPr lang="zh-TW" altLang="en-US" sz="1600"/>
          </a:p>
        </p:txBody>
      </p:sp>
      <p:sp>
        <p:nvSpPr>
          <p:cNvPr id="4102" name="Rectangle 9">
            <a:extLst>
              <a:ext uri="{FF2B5EF4-FFF2-40B4-BE49-F238E27FC236}">
                <a16:creationId xmlns:a16="http://schemas.microsoft.com/office/drawing/2014/main" id="{D4E00B14-06ED-49D8-BA36-836B346CE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0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03" name="Rectangle 10">
            <a:extLst>
              <a:ext uri="{FF2B5EF4-FFF2-40B4-BE49-F238E27FC236}">
                <a16:creationId xmlns:a16="http://schemas.microsoft.com/office/drawing/2014/main" id="{545942D1-F2B8-4BC9-B276-A733FFF40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30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>
            <a:extLst>
              <a:ext uri="{FF2B5EF4-FFF2-40B4-BE49-F238E27FC236}">
                <a16:creationId xmlns:a16="http://schemas.microsoft.com/office/drawing/2014/main" id="{7B338A36-4753-4A87-B1B4-C00A15678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077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>
            <a:extLst>
              <a:ext uri="{FF2B5EF4-FFF2-40B4-BE49-F238E27FC236}">
                <a16:creationId xmlns:a16="http://schemas.microsoft.com/office/drawing/2014/main" id="{6B49B46C-C268-4831-A612-49BAC5DFA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343400"/>
            <a:ext cx="381000" cy="1219200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4" name="AutoShape 6">
            <a:extLst>
              <a:ext uri="{FF2B5EF4-FFF2-40B4-BE49-F238E27FC236}">
                <a16:creationId xmlns:a16="http://schemas.microsoft.com/office/drawing/2014/main" id="{838918BA-E905-4BAA-9B98-8C12C6E1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200400"/>
            <a:ext cx="1143000" cy="1066800"/>
          </a:xfrm>
          <a:prstGeom prst="wedgeRectCallout">
            <a:avLst>
              <a:gd name="adj1" fmla="val -168931"/>
              <a:gd name="adj2" fmla="val 64347"/>
            </a:avLst>
          </a:prstGeom>
          <a:solidFill>
            <a:srgbClr val="FFFFFF">
              <a:alpha val="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針對欲補課節次點選補課紐</a:t>
            </a:r>
            <a:endParaRPr lang="zh-TW" altLang="en-US"/>
          </a:p>
        </p:txBody>
      </p:sp>
      <p:sp>
        <p:nvSpPr>
          <p:cNvPr id="5125" name="AutoShape 7">
            <a:extLst>
              <a:ext uri="{FF2B5EF4-FFF2-40B4-BE49-F238E27FC236}">
                <a16:creationId xmlns:a16="http://schemas.microsoft.com/office/drawing/2014/main" id="{45188634-4FA4-4222-9F06-904FA78BB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667000"/>
            <a:ext cx="1447800" cy="1066800"/>
          </a:xfrm>
          <a:prstGeom prst="wedgeRectCallout">
            <a:avLst>
              <a:gd name="adj1" fmla="val 134329"/>
              <a:gd name="adj2" fmla="val -3884"/>
            </a:avLst>
          </a:prstGeom>
          <a:solidFill>
            <a:srgbClr val="FFFFFF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若為模組或協同課程</a:t>
            </a:r>
            <a:r>
              <a:rPr lang="en-US" altLang="zh-TW" sz="120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等特殊情形，可在此提出說明後直接點選補課確認儲存</a:t>
            </a:r>
            <a:endParaRPr lang="zh-TW" altLang="en-US"/>
          </a:p>
        </p:txBody>
      </p:sp>
      <p:sp>
        <p:nvSpPr>
          <p:cNvPr id="5126" name="Rectangle 8">
            <a:extLst>
              <a:ext uri="{FF2B5EF4-FFF2-40B4-BE49-F238E27FC236}">
                <a16:creationId xmlns:a16="http://schemas.microsoft.com/office/drawing/2014/main" id="{72E7500E-6D99-4385-887F-AE2EC045F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91440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出現應補課之課程及日期節次，點選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</a:t>
            </a:r>
            <a:endParaRPr lang="zh-TW" altLang="en-US" sz="1600"/>
          </a:p>
          <a:p>
            <a:endParaRPr lang="en-US" altLang="zh-TW"/>
          </a:p>
        </p:txBody>
      </p:sp>
      <p:sp>
        <p:nvSpPr>
          <p:cNvPr id="5127" name="Rectangle 11">
            <a:extLst>
              <a:ext uri="{FF2B5EF4-FFF2-40B4-BE49-F238E27FC236}">
                <a16:creationId xmlns:a16="http://schemas.microsoft.com/office/drawing/2014/main" id="{C7CF53B1-E4DD-4FFD-8D98-1275DFB6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8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8" name="Rectangle 12">
            <a:extLst>
              <a:ext uri="{FF2B5EF4-FFF2-40B4-BE49-F238E27FC236}">
                <a16:creationId xmlns:a16="http://schemas.microsoft.com/office/drawing/2014/main" id="{A10BFDD1-FF87-45ED-B2CD-B4BFFD10A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37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>
            <a:extLst>
              <a:ext uri="{FF2B5EF4-FFF2-40B4-BE49-F238E27FC236}">
                <a16:creationId xmlns:a16="http://schemas.microsoft.com/office/drawing/2014/main" id="{AB1C71B0-68BD-442A-BAB3-36FB27634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5">
            <a:extLst>
              <a:ext uri="{FF2B5EF4-FFF2-40B4-BE49-F238E27FC236}">
                <a16:creationId xmlns:a16="http://schemas.microsoft.com/office/drawing/2014/main" id="{2161DD2D-7761-4583-BA0E-F0517EB55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381000" cy="22860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id="{1B73198E-64BA-4EEB-92BE-A57BF0509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650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選擇欲補課日期及節次後選擇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暫存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1600"/>
          </a:p>
          <a:p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註：補課日期不可選擇送簽當天或之前</a:t>
            </a:r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會跳出一視窗警告</a:t>
            </a:r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TW" sz="1600"/>
          </a:p>
          <a:p>
            <a:endParaRPr lang="en-US" altLang="zh-TW" sz="1600"/>
          </a:p>
        </p:txBody>
      </p:sp>
      <p:sp>
        <p:nvSpPr>
          <p:cNvPr id="6149" name="Rectangle 8">
            <a:extLst>
              <a:ext uri="{FF2B5EF4-FFF2-40B4-BE49-F238E27FC236}">
                <a16:creationId xmlns:a16="http://schemas.microsoft.com/office/drawing/2014/main" id="{E18C7178-FE24-4EDE-8CBD-B8E41720F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150" name="Rectangle 9">
            <a:extLst>
              <a:ext uri="{FF2B5EF4-FFF2-40B4-BE49-F238E27FC236}">
                <a16:creationId xmlns:a16="http://schemas.microsoft.com/office/drawing/2014/main" id="{1C97CC77-1A4F-474D-9E08-0BBDF8981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1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  <p:sp>
        <p:nvSpPr>
          <p:cNvPr id="6151" name="Rectangle 11">
            <a:extLst>
              <a:ext uri="{FF2B5EF4-FFF2-40B4-BE49-F238E27FC236}">
                <a16:creationId xmlns:a16="http://schemas.microsoft.com/office/drawing/2014/main" id="{5A86D4E6-22F7-423C-BBDF-A20CB3893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895600"/>
            <a:ext cx="4953000" cy="2209800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152" name="Rectangle 11">
            <a:extLst>
              <a:ext uri="{FF2B5EF4-FFF2-40B4-BE49-F238E27FC236}">
                <a16:creationId xmlns:a16="http://schemas.microsoft.com/office/drawing/2014/main" id="{126972FA-A552-4B78-AB07-707B3D183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343400"/>
            <a:ext cx="2286000" cy="609600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153" name="AutoShape 6">
            <a:extLst>
              <a:ext uri="{FF2B5EF4-FFF2-40B4-BE49-F238E27FC236}">
                <a16:creationId xmlns:a16="http://schemas.microsoft.com/office/drawing/2014/main" id="{4570128B-7CBC-42EF-A615-5973D136C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267200"/>
            <a:ext cx="1066800" cy="762000"/>
          </a:xfrm>
          <a:prstGeom prst="wedgeRectCallout">
            <a:avLst>
              <a:gd name="adj1" fmla="val 162208"/>
              <a:gd name="adj2" fmla="val -3699"/>
            </a:avLst>
          </a:prstGeom>
          <a:solidFill>
            <a:srgbClr val="FFFFFF">
              <a:alpha val="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若不需借用教室，則此欄位不必填寫</a:t>
            </a: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>
            <a:extLst>
              <a:ext uri="{FF2B5EF4-FFF2-40B4-BE49-F238E27FC236}">
                <a16:creationId xmlns:a16="http://schemas.microsoft.com/office/drawing/2014/main" id="{FF8B4BD9-35FA-423F-B106-078B4C420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800"/>
            <a:ext cx="8991600" cy="5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12">
            <a:extLst>
              <a:ext uri="{FF2B5EF4-FFF2-40B4-BE49-F238E27FC236}">
                <a16:creationId xmlns:a16="http://schemas.microsoft.com/office/drawing/2014/main" id="{A01EA737-A3B9-4D19-A425-E2F6F3766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429000"/>
            <a:ext cx="990600" cy="228600"/>
          </a:xfrm>
          <a:prstGeom prst="rect">
            <a:avLst/>
          </a:prstGeom>
          <a:solidFill>
            <a:srgbClr val="FFFFFF">
              <a:alpha val="0"/>
            </a:srgb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7172" name="Rectangle 14">
            <a:extLst>
              <a:ext uri="{FF2B5EF4-FFF2-40B4-BE49-F238E27FC236}">
                <a16:creationId xmlns:a16="http://schemas.microsoft.com/office/drawing/2014/main" id="{C2DB81A4-8526-427A-A5CF-EF9640C9E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13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填寫完畢後可選擇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</a:t>
            </a:r>
            <a:r>
              <a:rPr lang="en-US" altLang="zh-TW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暫存</a:t>
            </a:r>
            <a:r>
              <a:rPr lang="en-US" altLang="zh-TW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並送簽請假單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補課確認儲存，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點選完畢後將送簽假單</a:t>
            </a:r>
            <a:endParaRPr lang="zh-TW" altLang="en-US" sz="1600"/>
          </a:p>
          <a:p>
            <a:endParaRPr lang="en-US" altLang="zh-TW">
              <a:solidFill>
                <a:srgbClr val="FF0000"/>
              </a:solidFill>
            </a:endParaRPr>
          </a:p>
        </p:txBody>
      </p:sp>
      <p:sp>
        <p:nvSpPr>
          <p:cNvPr id="7173" name="Rectangle 15">
            <a:extLst>
              <a:ext uri="{FF2B5EF4-FFF2-40B4-BE49-F238E27FC236}">
                <a16:creationId xmlns:a16="http://schemas.microsoft.com/office/drawing/2014/main" id="{A47FC5A8-BE15-49BE-BF19-ADDC728DF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7174" name="Rectangle 16">
            <a:extLst>
              <a:ext uri="{FF2B5EF4-FFF2-40B4-BE49-F238E27FC236}">
                <a16:creationId xmlns:a16="http://schemas.microsoft.com/office/drawing/2014/main" id="{2CC5B84A-8379-46D8-8A29-58D6060F7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886200"/>
            <a:ext cx="304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7175" name="AutoShape 17">
            <a:extLst>
              <a:ext uri="{FF2B5EF4-FFF2-40B4-BE49-F238E27FC236}">
                <a16:creationId xmlns:a16="http://schemas.microsoft.com/office/drawing/2014/main" id="{46DDB1F6-040A-48D2-9F86-8AB900B6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895600"/>
            <a:ext cx="838200" cy="1676400"/>
          </a:xfrm>
          <a:prstGeom prst="wedgeRectCallout">
            <a:avLst>
              <a:gd name="adj1" fmla="val -100949"/>
              <a:gd name="adj2" fmla="val 24056"/>
            </a:avLst>
          </a:prstGeom>
          <a:solidFill>
            <a:schemeClr val="bg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600"/>
              <a:t>未選擇補課確認儲存前，皆顯示為未確認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>
            <a:extLst>
              <a:ext uri="{FF2B5EF4-FFF2-40B4-BE49-F238E27FC236}">
                <a16:creationId xmlns:a16="http://schemas.microsoft.com/office/drawing/2014/main" id="{317B7026-A02A-4ECA-8A2C-5903722D2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75"/>
            <a:ext cx="91440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5.1.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選擇</a:t>
            </a:r>
            <a:r>
              <a:rPr lang="zh-TW" altLang="en-US" sz="1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補課確認儲存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後會再彈出一視窗，提醒老師確認後就不能更改</a:t>
            </a:r>
            <a:endParaRPr lang="zh-TW" altLang="en-US" sz="1600"/>
          </a:p>
          <a:p>
            <a:endParaRPr lang="en-US" altLang="zh-TW"/>
          </a:p>
        </p:txBody>
      </p:sp>
      <p:pic>
        <p:nvPicPr>
          <p:cNvPr id="8195" name="Picture 4">
            <a:extLst>
              <a:ext uri="{FF2B5EF4-FFF2-40B4-BE49-F238E27FC236}">
                <a16:creationId xmlns:a16="http://schemas.microsoft.com/office/drawing/2014/main" id="{840A0F71-79B8-4552-B1F6-899D91A09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8382000" cy="571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6">
            <a:extLst>
              <a:ext uri="{FF2B5EF4-FFF2-40B4-BE49-F238E27FC236}">
                <a16:creationId xmlns:a16="http://schemas.microsoft.com/office/drawing/2014/main" id="{D9AAACF6-6535-43C0-83F8-7A7D22BA9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1524000" cy="762000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8197" name="AutoShape 7">
            <a:extLst>
              <a:ext uri="{FF2B5EF4-FFF2-40B4-BE49-F238E27FC236}">
                <a16:creationId xmlns:a16="http://schemas.microsoft.com/office/drawing/2014/main" id="{F89093D6-B645-4D76-AC33-31AAD67E8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743200"/>
            <a:ext cx="914400" cy="990600"/>
          </a:xfrm>
          <a:prstGeom prst="wedgeRectCallout">
            <a:avLst>
              <a:gd name="adj1" fmla="val 173611"/>
              <a:gd name="adj2" fmla="val 62500"/>
            </a:avLst>
          </a:prstGeom>
          <a:solidFill>
            <a:schemeClr val="accent1">
              <a:alpha val="0"/>
            </a:schemeClr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600"/>
              <a:t>確定後就無法更改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46A01CEA-F2E3-492C-9E9C-3152E2D1D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4463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>
                <a:latin typeface="Times New Roman" panose="02020603050405020304" pitchFamily="18" charset="0"/>
                <a:cs typeface="Times New Roman" panose="02020603050405020304" pitchFamily="18" charset="0"/>
              </a:rPr>
              <a:t>5.2.</a:t>
            </a:r>
            <a:r>
              <a:rPr lang="zh-TW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若確認後欲更改請聯絡課務組承辦人</a:t>
            </a:r>
            <a:endParaRPr lang="zh-TW" altLang="en-US" sz="1600"/>
          </a:p>
          <a:p>
            <a:endParaRPr lang="en-US" altLang="zh-TW" sz="1600"/>
          </a:p>
        </p:txBody>
      </p:sp>
      <p:pic>
        <p:nvPicPr>
          <p:cNvPr id="9219" name="Picture 4">
            <a:extLst>
              <a:ext uri="{FF2B5EF4-FFF2-40B4-BE49-F238E27FC236}">
                <a16:creationId xmlns:a16="http://schemas.microsoft.com/office/drawing/2014/main" id="{4C1BAEA5-FBBD-4E9C-A914-E564B449A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84582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>
            <a:extLst>
              <a:ext uri="{FF2B5EF4-FFF2-40B4-BE49-F238E27FC236}">
                <a16:creationId xmlns:a16="http://schemas.microsoft.com/office/drawing/2014/main" id="{745E39F9-3DBB-4EAB-AE46-D9A5B3F1A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8991600" cy="5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文字方塊 7">
            <a:extLst>
              <a:ext uri="{FF2B5EF4-FFF2-40B4-BE49-F238E27FC236}">
                <a16:creationId xmlns:a16="http://schemas.microsoft.com/office/drawing/2014/main" id="{AE887197-78F3-4064-868A-E8727E3E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883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5.3</a:t>
            </a:r>
            <a:r>
              <a:rPr lang="zh-TW" altLang="en-US"/>
              <a:t>若尚未確定補課日期可先選擇</a:t>
            </a:r>
            <a:r>
              <a:rPr lang="zh-TW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補課</a:t>
            </a: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暫存</a:t>
            </a: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並送簽請假單</a:t>
            </a:r>
            <a:endParaRPr lang="zh-TW" altLang="en-US"/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id="{4EA28D40-DFBB-4AE3-9D5A-2C671C742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657600"/>
            <a:ext cx="1752600" cy="152400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310</Words>
  <Application>Microsoft Office PowerPoint</Application>
  <PresentationFormat>如螢幕大小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Arial</vt:lpstr>
      <vt:lpstr>新細明體</vt:lpstr>
      <vt:lpstr>Calibri</vt:lpstr>
      <vt:lpstr>Times New Roman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ISU</dc:creator>
  <cp:lastModifiedBy>ISU</cp:lastModifiedBy>
  <cp:revision>27</cp:revision>
  <cp:lastPrinted>1601-01-01T00:00:00Z</cp:lastPrinted>
  <dcterms:created xsi:type="dcterms:W3CDTF">1601-01-01T00:00:00Z</dcterms:created>
  <dcterms:modified xsi:type="dcterms:W3CDTF">2025-01-13T02:14:06Z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